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3"/>
  </p:notesMasterIdLst>
  <p:sldIdLst>
    <p:sldId id="256" r:id="rId2"/>
    <p:sldId id="267" r:id="rId3"/>
    <p:sldId id="258" r:id="rId4"/>
    <p:sldId id="259" r:id="rId5"/>
    <p:sldId id="262" r:id="rId6"/>
    <p:sldId id="264" r:id="rId7"/>
    <p:sldId id="261" r:id="rId8"/>
    <p:sldId id="260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lamov Malik" initials="IM" lastIdx="1" clrIdx="0">
    <p:extLst>
      <p:ext uri="{19B8F6BF-5375-455C-9EA6-DF929625EA0E}">
        <p15:presenceInfo xmlns:p15="http://schemas.microsoft.com/office/powerpoint/2012/main" userId="S-1-5-21-3472954126-2123966147-2152617769-49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Betriebssystem</a:t>
            </a:r>
            <a:r>
              <a:rPr lang="en-US" dirty="0"/>
              <a:t> </a:t>
            </a:r>
            <a:r>
              <a:rPr lang="en-US" dirty="0" err="1"/>
              <a:t>Marketshare</a:t>
            </a:r>
            <a:r>
              <a:rPr lang="en-US" dirty="0"/>
              <a:t> April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Betriebssystem Marketshare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88B-4F03-A907-6B13B480E39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88B-4F03-A907-6B13B480E3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88B-4F03-A907-6B13B480E3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88B-4F03-A907-6B13B480E39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88B-4F03-A907-6B13B480E39D}"/>
              </c:ext>
            </c:extLst>
          </c:dPt>
          <c:cat>
            <c:strRef>
              <c:f>Tabelle1!$A$2:$A$6</c:f>
              <c:strCache>
                <c:ptCount val="5"/>
                <c:pt idx="0">
                  <c:v>Windows</c:v>
                </c:pt>
                <c:pt idx="1">
                  <c:v>macOS</c:v>
                </c:pt>
                <c:pt idx="2">
                  <c:v>Linux</c:v>
                </c:pt>
                <c:pt idx="3">
                  <c:v>ChromeOS</c:v>
                </c:pt>
                <c:pt idx="4">
                  <c:v>BSD</c:v>
                </c:pt>
              </c:strCache>
            </c:strRef>
          </c:cat>
          <c:val>
            <c:numRef>
              <c:f>Tabelle1!$B$2:$B$6</c:f>
              <c:numCache>
                <c:formatCode>0.00%</c:formatCode>
                <c:ptCount val="5"/>
                <c:pt idx="0">
                  <c:v>0.74829999999999997</c:v>
                </c:pt>
                <c:pt idx="1">
                  <c:v>0.1537</c:v>
                </c:pt>
                <c:pt idx="2">
                  <c:v>2.4799999999999999E-2</c:v>
                </c:pt>
                <c:pt idx="3">
                  <c:v>2.3800000000000002E-2</c:v>
                </c:pt>
                <c:pt idx="4">
                  <c:v>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3-4659-8162-118953742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B009F-E10A-45CD-9150-1BED93A32479}" type="datetimeFigureOut">
              <a:rPr lang="de-DE" smtClean="0"/>
              <a:t>20.06.2023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35AA7-BC84-4F9F-85B0-7C73E6E739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93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52F93-5C0E-E886-9676-7F4A2FABD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7BC74E-9C40-EBBA-9AE7-828F4B4C7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98E8C0-B33E-0811-2928-0A2EF2E6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A3BA7-A264-409E-A7DC-BBE98D79C475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BD3AEE-02A0-E14B-D627-7D134917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79E39-D6E5-0DFA-40B8-BDD84106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75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05DF6-C0FC-0904-22B4-88B600CC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79F354-C362-7352-05C6-D473243D2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5A909B-A881-42B8-134F-6D7E79B2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5DC33-350C-4A48-B0B2-37877BC3325A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6433D6-374A-BB6E-7F17-041CA195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313F6D-C610-3196-6478-4E720E29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03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03C3A5-1B47-B999-0B93-66B240A73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3656DC-CFF8-549A-1F22-C2587D37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DADB41-C9AE-61D6-6DE9-575B1DD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F4E5-6DA1-4887-BAC1-D2D381AEBB87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851A5B-CADC-8DF0-2B10-9BC1875B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5342FE-6009-9E61-F2B8-962DB331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345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46B96-128C-AB59-F755-9A5179CB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8B6C0-9FFB-235B-2147-5078EC8BE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B6A89F-2137-E70F-8679-BCAAB4C8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3E757-6002-5709-678F-A3BB882C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1A25B5-3B8E-A9E0-4573-A81846FF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52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3FBA9-64CC-5518-70B0-CAE150EA9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FA96EC-9EE6-E858-12B9-7A88AAEC4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AEE799-ABFC-9CF4-2226-A5FC45C9B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1D629-2923-419F-8BD7-1349B786F4AD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73BBC8-1E6F-AE91-2F37-770F451E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90CCD4-D326-CFA0-779B-ED808FA3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58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D51F2-BFDD-8AFC-E9C7-5856709A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40632E-2932-017E-0FD3-200824E7A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FBD48B-50CC-49EE-917C-F0BF86A37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1BB35-A772-B69B-D367-C5866515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DBF7-582C-4884-BB89-68A1266146CB}" type="datetime1">
              <a:rPr lang="de-DE" smtClean="0"/>
              <a:t>20.06.2023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20C4E0-C6E4-0C87-AB28-58CE01AB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256FBE-6192-2C14-7599-DE18999F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24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D4EB1-67F7-5D48-29A7-8410A3BB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AABD16-E86B-E9C8-9935-6388265D7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C9F468-D360-BCA4-A943-1FD18D5F6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33F070-8F84-3E4C-8914-A264C6A72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8A0842-E854-A293-6110-A3FA672F2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46F5326-44DD-1B76-5730-FA43B8D0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6875-BE2D-420B-91E7-72A5D6F6DA62}" type="datetime1">
              <a:rPr lang="de-DE" smtClean="0"/>
              <a:t>20.06.2023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F2C144-767E-97FD-26DF-80B0429D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D29407-2E2C-02F9-E70A-880B7D2E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08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EBB75B-E20F-7F7B-343B-FBE6AE51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79C4045-BD60-7616-5B6A-75CF0F8B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0185-B4E4-4012-A2EC-FE049FCF0212}" type="datetime1">
              <a:rPr lang="de-DE" smtClean="0"/>
              <a:t>20.06.2023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BD0D65-0C18-AC1F-393B-286C4D71C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454B06-3166-6EE2-B4D4-0E857D85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22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9125E8-2AB4-CB07-CE98-3E7579EA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AA80-1D37-4736-B25C-DD2897C4F84E}" type="datetime1">
              <a:rPr lang="de-DE" smtClean="0"/>
              <a:t>20.06.2023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A2FDF4-E4C9-F7D9-940B-D806D407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684FB7-C5D4-F164-DDE9-D8C27F1D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81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6B7B0-620A-BECB-D89B-9062681D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BE5848-0DD0-D613-4BEE-CFEDF4EA0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EBA131-3E1E-C785-05ED-462C61ECF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5E274B-EDEF-571C-98CF-E813C671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A472-69E9-4CFF-9E74-2304CB9812DC}" type="datetime1">
              <a:rPr lang="de-DE" smtClean="0"/>
              <a:t>20.06.2023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CA8088-B470-3DF4-6710-33BE38B7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7A487F-DF8B-1161-F90D-660EA054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792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BD7A8-AE01-DF24-1562-D49605928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C611993-8F83-1003-4489-42E4F9B6C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3AAFB2-8876-2818-4A9D-CCFD857E0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919CA7-D732-00DF-DFDA-1A16DEA7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02DB-EB83-4E7A-83CC-99AB608723FD}" type="datetime1">
              <a:rPr lang="de-DE" smtClean="0"/>
              <a:t>20.06.2023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5E1E82-53C8-E3E7-40DB-3DCAAC79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9183FC-FE4F-E83E-28E0-7279D5D4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57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0310244-F2B0-35F1-9810-055FC220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12E8B1-1341-9F2E-F779-5321FE803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15A5E-3E1D-5649-ED0C-4C40CEDAE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7934C-1591-48D8-92EB-E4B665D0C464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35D8BE-B14F-A6DD-C31B-E04A730DC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EBB151-00A1-3B23-FE89-035949287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92782-2D96-4D14-A089-106D2AD8C73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269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E8473-D7B9-DEDA-4A39-4B99B58D4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935" y="104409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b="1" dirty="0">
                <a:solidFill>
                  <a:srgbClr val="FFC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Lin</a:t>
            </a:r>
            <a:r>
              <a:rPr lang="de-DE" b="1" dirty="0">
                <a:solidFill>
                  <a:srgbClr val="7030A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ux</a:t>
            </a:r>
            <a:br>
              <a:rPr lang="de-DE" b="1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de-DE" b="1" dirty="0">
                <a:latin typeface="Gadugi" panose="020B0502040204020203" pitchFamily="34" charset="0"/>
                <a:ea typeface="Gadugi" panose="020B0502040204020203" pitchFamily="34" charset="0"/>
              </a:rPr>
              <a:t>Ein </a:t>
            </a:r>
            <a:r>
              <a:rPr lang="de-DE" b="1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Server-</a:t>
            </a:r>
            <a:r>
              <a:rPr lang="de-DE" b="1" dirty="0">
                <a:latin typeface="Gadugi" panose="020B0502040204020203" pitchFamily="34" charset="0"/>
                <a:ea typeface="Gadugi" panose="020B0502040204020203" pitchFamily="34" charset="0"/>
              </a:rPr>
              <a:t> und </a:t>
            </a:r>
            <a:r>
              <a:rPr lang="de-DE" b="1" dirty="0">
                <a:solidFill>
                  <a:schemeClr val="accent5">
                    <a:lumMod val="7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Desktop</a:t>
            </a:r>
            <a:r>
              <a:rPr lang="de-DE" b="1" dirty="0">
                <a:latin typeface="Gadugi" panose="020B0502040204020203" pitchFamily="34" charset="0"/>
                <a:ea typeface="Gadugi" panose="020B0502040204020203" pitchFamily="34" charset="0"/>
              </a:rPr>
              <a:t>betriebssystem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3C193B-DEE2-216F-D1DB-BEA0EFB90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Download Tux Linux Vector Royalty-Free Vector Graphic - Pixabay">
            <a:extLst>
              <a:ext uri="{FF2B5EF4-FFF2-40B4-BE49-F238E27FC236}">
                <a16:creationId xmlns:a16="http://schemas.microsoft.com/office/drawing/2014/main" id="{E5DD0FDA-C1EE-49E8-773F-AE9DD00E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81" y="3698427"/>
            <a:ext cx="2581016" cy="26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ctor Icon Sql Server PNG Transparent Background, Free Download #11365 -  FreeIconsPNG">
            <a:extLst>
              <a:ext uri="{FF2B5EF4-FFF2-40B4-BE49-F238E27FC236}">
                <a16:creationId xmlns:a16="http://schemas.microsoft.com/office/drawing/2014/main" id="{C718501D-ACB4-57A0-5377-09EA7EA29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2211" y="3905799"/>
            <a:ext cx="1867621" cy="2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chner Desktop Transparent - Kostenloses Bild auf Pixabay - Pixabay">
            <a:extLst>
              <a:ext uri="{FF2B5EF4-FFF2-40B4-BE49-F238E27FC236}">
                <a16:creationId xmlns:a16="http://schemas.microsoft.com/office/drawing/2014/main" id="{CCD2A8AC-8DA0-98EA-64C4-192E48D5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50" y="3842479"/>
            <a:ext cx="2027983" cy="216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23DEA79-B1F6-9F0B-30AC-AC55216D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441" y="4585862"/>
            <a:ext cx="2549680" cy="16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F82B513-AF91-CC47-291D-EBA8FBB7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70B10-80F2-4736-94C3-056C717E03AF}" type="datetime1">
              <a:rPr lang="de-DE" smtClean="0"/>
              <a:t>20.06.2023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228AE0A-8ED6-77A7-B43B-124DDC0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1015E4-C5B8-78AD-BA1D-B76B4F09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16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DA652-8532-730B-B304-3C79A37D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Für wen ist Linux geeignet?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5B6803-01D7-E8A4-319E-47F31379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0A03EA-9A32-2615-D8D0-C72E864B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DFDDE1-6D9B-EB7D-EDA9-53B5A10F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10</a:t>
            </a:fld>
            <a:endParaRPr lang="de-DE"/>
          </a:p>
        </p:txBody>
      </p:sp>
      <p:pic>
        <p:nvPicPr>
          <p:cNvPr id="1026" name="Picture 2" descr="Presente e passado na História: Pinguins Linux (Tux)">
            <a:extLst>
              <a:ext uri="{FF2B5EF4-FFF2-40B4-BE49-F238E27FC236}">
                <a16:creationId xmlns:a16="http://schemas.microsoft.com/office/drawing/2014/main" id="{BC710A52-E10B-766B-4F00-688D7299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3" y="2471340"/>
            <a:ext cx="2357640" cy="235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2B14685-9370-1EFC-A2D0-87C11F898AC3}"/>
              </a:ext>
            </a:extLst>
          </p:cNvPr>
          <p:cNvSpPr txBox="1"/>
          <p:nvPr/>
        </p:nvSpPr>
        <p:spPr>
          <a:xfrm>
            <a:off x="93815" y="1665516"/>
            <a:ext cx="315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Administratoren</a:t>
            </a:r>
          </a:p>
          <a:p>
            <a:r>
              <a:rPr lang="de-DE" sz="2400" dirty="0" err="1"/>
              <a:t>Sysadmin</a:t>
            </a:r>
            <a:r>
              <a:rPr lang="de-DE" sz="2400" dirty="0"/>
              <a:t>/</a:t>
            </a:r>
            <a:r>
              <a:rPr lang="de-DE" sz="2400" dirty="0" err="1"/>
              <a:t>Webadmin</a:t>
            </a:r>
            <a:endParaRPr lang="de-DE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ABCBBA3-FC41-85D0-EA3A-8AC4ED27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4816" y="2471340"/>
            <a:ext cx="2357640" cy="235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0F19103-87AB-EFE6-AB3D-15AC8AEADB28}"/>
              </a:ext>
            </a:extLst>
          </p:cNvPr>
          <p:cNvSpPr txBox="1"/>
          <p:nvPr/>
        </p:nvSpPr>
        <p:spPr>
          <a:xfrm>
            <a:off x="2879094" y="1610766"/>
            <a:ext cx="3577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Coder/</a:t>
            </a:r>
            <a:r>
              <a:rPr lang="de-DE" sz="2400" dirty="0" err="1"/>
              <a:t>Programmer</a:t>
            </a:r>
            <a:br>
              <a:rPr lang="de-DE" sz="2400" dirty="0"/>
            </a:br>
            <a:r>
              <a:rPr lang="de-DE" sz="2400" dirty="0"/>
              <a:t>DIY Hobby/Beruf</a:t>
            </a:r>
          </a:p>
        </p:txBody>
      </p:sp>
      <p:pic>
        <p:nvPicPr>
          <p:cNvPr id="1028" name="Picture 4" descr="30 Coolest and Funniest Tux Icons | Linuxlandit &amp; The Conqueror Penguin">
            <a:extLst>
              <a:ext uri="{FF2B5EF4-FFF2-40B4-BE49-F238E27FC236}">
                <a16:creationId xmlns:a16="http://schemas.microsoft.com/office/drawing/2014/main" id="{ACFFE7F1-26AC-EF4D-8CBC-A88A3AED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78" y="2979798"/>
            <a:ext cx="1784058" cy="178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7B60673-59F3-D4A3-B047-BF68C65D04D7}"/>
              </a:ext>
            </a:extLst>
          </p:cNvPr>
          <p:cNvSpPr txBox="1"/>
          <p:nvPr/>
        </p:nvSpPr>
        <p:spPr>
          <a:xfrm>
            <a:off x="5455659" y="1961767"/>
            <a:ext cx="3208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Benutzer, die Datenschutz wollen oder auf Anonymisierung aktiv sind</a:t>
            </a:r>
          </a:p>
        </p:txBody>
      </p:sp>
      <p:pic>
        <p:nvPicPr>
          <p:cNvPr id="1032" name="Picture 8" descr="24 | March | 2015 | Linux en español">
            <a:extLst>
              <a:ext uri="{FF2B5EF4-FFF2-40B4-BE49-F238E27FC236}">
                <a16:creationId xmlns:a16="http://schemas.microsoft.com/office/drawing/2014/main" id="{AC3AB46F-422D-4CE2-BB55-CA6E7C7F3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798" y="3178988"/>
            <a:ext cx="1522842" cy="179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F43A7AF-B471-916F-C7EF-4D3F01011A0C}"/>
              </a:ext>
            </a:extLst>
          </p:cNvPr>
          <p:cNvSpPr txBox="1"/>
          <p:nvPr/>
        </p:nvSpPr>
        <p:spPr>
          <a:xfrm>
            <a:off x="8664348" y="1932723"/>
            <a:ext cx="2862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Power-User, für die</a:t>
            </a:r>
            <a:br>
              <a:rPr lang="de-DE" sz="2000" dirty="0"/>
            </a:br>
            <a:r>
              <a:rPr lang="de-DE" sz="2000" dirty="0"/>
              <a:t>Windows nicht ausreicht und komplette Freiheit auf ihr Gerät wollen</a:t>
            </a:r>
          </a:p>
        </p:txBody>
      </p:sp>
      <p:pic>
        <p:nvPicPr>
          <p:cNvPr id="1034" name="Picture 10" descr="tux inc (@tux_inc) / Twitter">
            <a:extLst>
              <a:ext uri="{FF2B5EF4-FFF2-40B4-BE49-F238E27FC236}">
                <a16:creationId xmlns:a16="http://schemas.microsoft.com/office/drawing/2014/main" id="{3D273154-64F6-9C02-90C4-7049F74D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497" y="2914674"/>
            <a:ext cx="1727272" cy="172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77252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8A37-4F10-2F6C-8071-37969015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Vielen </a:t>
            </a:r>
            <a:r>
              <a:rPr lang="de-DE" dirty="0"/>
              <a:t>Dank für die Aufmerksamkeit!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921659-AB69-D7C1-FC50-C7ACE971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86EB7-5764-D8A4-FF0F-666330D0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0C16CF-CFF5-7F8F-25C0-14A32A71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7A45BD-146A-ACC7-D6EC-FACBB6D5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11</a:t>
            </a:fld>
            <a:endParaRPr lang="de-DE"/>
          </a:p>
        </p:txBody>
      </p:sp>
      <p:pic>
        <p:nvPicPr>
          <p:cNvPr id="5122" name="Picture 2" descr="Penguin Linux Sleeping - Free vector graphic on Pixabay">
            <a:extLst>
              <a:ext uri="{FF2B5EF4-FFF2-40B4-BE49-F238E27FC236}">
                <a16:creationId xmlns:a16="http://schemas.microsoft.com/office/drawing/2014/main" id="{7D4AB39E-865D-93CB-E051-6DF55651E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46" y="1814142"/>
            <a:ext cx="5861108" cy="32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F03AB-4A5B-6380-C188-424DD22A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 – Leicht erklärt!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2E225D-E4B5-9C6B-AAF6-0177196C9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CFA395-66A6-E294-07D2-3E2128B6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5FD586-9EB3-9012-3629-26386F7D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2</a:t>
            </a:fld>
            <a:endParaRPr lang="de-DE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7604F1E1-23CA-4E01-D2D8-C7E8C5408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010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de-DE" sz="3600" dirty="0"/>
              <a:t>Linux ist ein </a:t>
            </a:r>
            <a:r>
              <a:rPr lang="de-DE" sz="3600" b="1" dirty="0">
                <a:solidFill>
                  <a:srgbClr val="FF0000"/>
                </a:solidFill>
              </a:rPr>
              <a:t>Kernel</a:t>
            </a:r>
            <a:r>
              <a:rPr lang="de-DE" sz="3600" dirty="0"/>
              <a:t>, welches eine Kommunikation zwischen </a:t>
            </a:r>
            <a:r>
              <a:rPr lang="de-DE" sz="3600" dirty="0">
                <a:solidFill>
                  <a:srgbClr val="0070C0"/>
                </a:solidFill>
              </a:rPr>
              <a:t>Software</a:t>
            </a:r>
            <a:r>
              <a:rPr lang="de-DE" sz="3600" dirty="0"/>
              <a:t> und </a:t>
            </a:r>
            <a:r>
              <a:rPr lang="de-DE" sz="3600" dirty="0">
                <a:solidFill>
                  <a:srgbClr val="00B050"/>
                </a:solidFill>
              </a:rPr>
              <a:t>Hardware</a:t>
            </a:r>
            <a:r>
              <a:rPr lang="de-DE" sz="3600" dirty="0"/>
              <a:t> erzeugt.</a:t>
            </a:r>
          </a:p>
          <a:p>
            <a:r>
              <a:rPr lang="de-DE" dirty="0"/>
              <a:t>Linux ähnelt sich sehr an UNIX; deshalb ist es ein „UNIX-LIKE“ System.</a:t>
            </a:r>
          </a:p>
          <a:p>
            <a:r>
              <a:rPr lang="de-DE" dirty="0"/>
              <a:t>Es gibt verschiedene </a:t>
            </a:r>
            <a:r>
              <a:rPr lang="de-DE" dirty="0" err="1"/>
              <a:t>Linuxdistributionen</a:t>
            </a:r>
            <a:r>
              <a:rPr lang="de-DE" dirty="0"/>
              <a:t> mit verschiedene Programmen.</a:t>
            </a:r>
          </a:p>
          <a:p>
            <a:r>
              <a:rPr lang="de-DE" dirty="0"/>
              <a:t>Man kann sich Kernel als ein Motor für ein Auto vorstellen.</a:t>
            </a:r>
            <a:br>
              <a:rPr lang="de-DE" dirty="0"/>
            </a:br>
            <a:r>
              <a:rPr lang="de-DE" dirty="0" err="1"/>
              <a:t>Linuxdistributionen</a:t>
            </a:r>
            <a:r>
              <a:rPr lang="de-DE" dirty="0"/>
              <a:t> sind verschiedene Autos, benutzen aber den selben Motor.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22" name="Datumsplatzhalter 3">
            <a:extLst>
              <a:ext uri="{FF2B5EF4-FFF2-40B4-BE49-F238E27FC236}">
                <a16:creationId xmlns:a16="http://schemas.microsoft.com/office/drawing/2014/main" id="{228EBA96-8E78-A0D5-7B45-DBCB44BF7D54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4E2970-725B-44A0-AC51-38AA93897221}" type="datetime1">
              <a:rPr lang="de-DE" smtClean="0"/>
              <a:pPr/>
              <a:t>20.06.2023</a:t>
            </a:fld>
            <a:endParaRPr lang="de-DE"/>
          </a:p>
        </p:txBody>
      </p:sp>
      <p:sp>
        <p:nvSpPr>
          <p:cNvPr id="23" name="Foliennummernplatzhalter 5">
            <a:extLst>
              <a:ext uri="{FF2B5EF4-FFF2-40B4-BE49-F238E27FC236}">
                <a16:creationId xmlns:a16="http://schemas.microsoft.com/office/drawing/2014/main" id="{A74917A9-F76A-6EA1-79CD-FC260972A6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292782-2D96-4D14-A089-106D2AD8C735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24" name="Picture 6" descr="Car PNG Transparent Images | PNG All">
            <a:extLst>
              <a:ext uri="{FF2B5EF4-FFF2-40B4-BE49-F238E27FC236}">
                <a16:creationId xmlns:a16="http://schemas.microsoft.com/office/drawing/2014/main" id="{65C1CBEA-8D02-D017-E714-24ADF27A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31699"/>
            <a:ext cx="2488734" cy="15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276100ED-F71A-4B0B-743E-87BEC4DA3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353" y="4775676"/>
            <a:ext cx="2527614" cy="158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Top Car View Png - Free Icons and PNG Backgrounds">
            <a:extLst>
              <a:ext uri="{FF2B5EF4-FFF2-40B4-BE49-F238E27FC236}">
                <a16:creationId xmlns:a16="http://schemas.microsoft.com/office/drawing/2014/main" id="{C64B6BF6-6393-B417-7F4D-9A2E9B499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832" y="4598401"/>
            <a:ext cx="2764728" cy="182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Car Engine PNG Transparent Image | PNG Mart">
            <a:extLst>
              <a:ext uri="{FF2B5EF4-FFF2-40B4-BE49-F238E27FC236}">
                <a16:creationId xmlns:a16="http://schemas.microsoft.com/office/drawing/2014/main" id="{FD5FEA02-1828-3B47-F084-B402A82F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65" y="4598401"/>
            <a:ext cx="2216210" cy="17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>
            <a:extLst>
              <a:ext uri="{FF2B5EF4-FFF2-40B4-BE49-F238E27FC236}">
                <a16:creationId xmlns:a16="http://schemas.microsoft.com/office/drawing/2014/main" id="{5C97B551-64E4-548C-B6EE-6410943E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67" y="4891125"/>
            <a:ext cx="1241988" cy="147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Clipart - Tux the Penguin">
            <a:extLst>
              <a:ext uri="{FF2B5EF4-FFF2-40B4-BE49-F238E27FC236}">
                <a16:creationId xmlns:a16="http://schemas.microsoft.com/office/drawing/2014/main" id="{AF163F94-D549-363A-50D6-090041EE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39" y="4891125"/>
            <a:ext cx="1141028" cy="145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TUX LE PINGOUIN - Page 4">
            <a:extLst>
              <a:ext uri="{FF2B5EF4-FFF2-40B4-BE49-F238E27FC236}">
                <a16:creationId xmlns:a16="http://schemas.microsoft.com/office/drawing/2014/main" id="{EF3ACB26-8364-B7CD-4818-739991CB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48" y="5078547"/>
            <a:ext cx="1414328" cy="141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 descr="Tux - Oncyclopedia">
            <a:extLst>
              <a:ext uri="{FF2B5EF4-FFF2-40B4-BE49-F238E27FC236}">
                <a16:creationId xmlns:a16="http://schemas.microsoft.com/office/drawing/2014/main" id="{17FF7DA8-E84D-13D6-898E-4847800CE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43" y="4890645"/>
            <a:ext cx="1361630" cy="135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6" descr="Debian Logo - PNG e Vetor - Download de Logo">
            <a:extLst>
              <a:ext uri="{FF2B5EF4-FFF2-40B4-BE49-F238E27FC236}">
                <a16:creationId xmlns:a16="http://schemas.microsoft.com/office/drawing/2014/main" id="{5221D155-93AC-71FB-F535-EAFF1F37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59" y="4310858"/>
            <a:ext cx="701496" cy="92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Fedora Logos">
            <a:extLst>
              <a:ext uri="{FF2B5EF4-FFF2-40B4-BE49-F238E27FC236}">
                <a16:creationId xmlns:a16="http://schemas.microsoft.com/office/drawing/2014/main" id="{9BF8BB12-CA48-DF98-5951-39DD0B18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59" y="4247957"/>
            <a:ext cx="830590" cy="8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Arch Linux | Framalibre">
            <a:extLst>
              <a:ext uri="{FF2B5EF4-FFF2-40B4-BE49-F238E27FC236}">
                <a16:creationId xmlns:a16="http://schemas.microsoft.com/office/drawing/2014/main" id="{67D6140C-1455-25DA-526F-4B280C1D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859" y="4299059"/>
            <a:ext cx="1045467" cy="78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69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80077-D66E-E450-304A-47ABF674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 Server – Warum es beliebt 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575D7A-B79D-B653-F781-9C3C03271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55" y="1253331"/>
            <a:ext cx="10515600" cy="3486449"/>
          </a:xfrm>
        </p:spPr>
        <p:txBody>
          <a:bodyPr>
            <a:normAutofit/>
          </a:bodyPr>
          <a:lstStyle/>
          <a:p>
            <a:r>
              <a:rPr lang="de-DE" sz="2400" dirty="0"/>
              <a:t>Eines der wichtigsten Faktoren für Server sind </a:t>
            </a:r>
            <a:r>
              <a:rPr lang="de-DE" sz="2400" b="1" dirty="0">
                <a:solidFill>
                  <a:srgbClr val="FF0000"/>
                </a:solidFill>
              </a:rPr>
              <a:t>Support</a:t>
            </a:r>
            <a:r>
              <a:rPr lang="de-DE" sz="2400" dirty="0"/>
              <a:t> und </a:t>
            </a:r>
            <a:r>
              <a:rPr lang="de-DE" sz="2400" b="1" dirty="0">
                <a:solidFill>
                  <a:srgbClr val="00B050"/>
                </a:solidFill>
              </a:rPr>
              <a:t>Kosten</a:t>
            </a:r>
            <a:r>
              <a:rPr lang="de-DE" sz="2400" dirty="0"/>
              <a:t> </a:t>
            </a:r>
          </a:p>
          <a:p>
            <a:r>
              <a:rPr lang="de-DE" sz="2400" dirty="0"/>
              <a:t>Weil Linux-Server </a:t>
            </a:r>
            <a:r>
              <a:rPr lang="de-DE" sz="2400" dirty="0">
                <a:solidFill>
                  <a:srgbClr val="00B050"/>
                </a:solidFill>
              </a:rPr>
              <a:t>kostenlos</a:t>
            </a:r>
            <a:r>
              <a:rPr lang="de-DE" sz="2400" dirty="0"/>
              <a:t> und </a:t>
            </a:r>
            <a:r>
              <a:rPr lang="de-DE" sz="2400" dirty="0">
                <a:solidFill>
                  <a:schemeClr val="accent2"/>
                </a:solidFill>
              </a:rPr>
              <a:t>Open-Source</a:t>
            </a:r>
            <a:r>
              <a:rPr lang="de-DE" sz="2400" dirty="0"/>
              <a:t> sind,</a:t>
            </a:r>
            <a:br>
              <a:rPr lang="de-DE" sz="2400" dirty="0"/>
            </a:br>
            <a:r>
              <a:rPr lang="de-DE" sz="2400" dirty="0"/>
              <a:t>können Administratoren das System </a:t>
            </a:r>
            <a:r>
              <a:rPr lang="de-DE" sz="2400" dirty="0">
                <a:solidFill>
                  <a:srgbClr val="0070C0"/>
                </a:solidFill>
              </a:rPr>
              <a:t>frei flexibel </a:t>
            </a:r>
            <a:r>
              <a:rPr lang="de-DE" sz="2400" dirty="0"/>
              <a:t>anpassen.</a:t>
            </a:r>
          </a:p>
          <a:p>
            <a:r>
              <a:rPr lang="de-DE" sz="2400" dirty="0"/>
              <a:t>Sicherheit von Linux-Systemen sind </a:t>
            </a:r>
            <a:r>
              <a:rPr lang="de-DE" dirty="0"/>
              <a:t>Top</a:t>
            </a:r>
            <a:r>
              <a:rPr lang="de-DE" sz="2400" dirty="0"/>
              <a:t> und erhalten </a:t>
            </a:r>
            <a:r>
              <a:rPr lang="de-DE" sz="2400" b="1" dirty="0">
                <a:solidFill>
                  <a:srgbClr val="002060"/>
                </a:solidFill>
              </a:rPr>
              <a:t>die Security-Updates</a:t>
            </a:r>
            <a:r>
              <a:rPr lang="de-DE" sz="2400" dirty="0">
                <a:solidFill>
                  <a:srgbClr val="002060"/>
                </a:solidFill>
              </a:rPr>
              <a:t> sofort</a:t>
            </a:r>
            <a:r>
              <a:rPr lang="de-DE" sz="2400" dirty="0"/>
              <a:t>.</a:t>
            </a:r>
          </a:p>
          <a:p>
            <a:r>
              <a:rPr lang="de-DE" sz="2400" dirty="0"/>
              <a:t>Extrem</a:t>
            </a:r>
            <a:r>
              <a:rPr lang="de-DE" sz="1600" dirty="0"/>
              <a:t> </a:t>
            </a:r>
            <a:r>
              <a:rPr lang="de-DE" sz="2400" dirty="0"/>
              <a:t>große Auswahl von Software </a:t>
            </a:r>
          </a:p>
          <a:p>
            <a:r>
              <a:rPr lang="de-DE" sz="2400" dirty="0"/>
              <a:t>Scripting für Serverbefehle </a:t>
            </a:r>
            <a:endParaRPr lang="de-DE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DF8E-16F4-47F4-66F1-0D4CEC68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965159-FFD2-4F38-80A6-4D5AEA55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79719E-8579-B2F6-D7DC-50055BAA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3</a:t>
            </a:fld>
            <a:endParaRPr lang="de-DE" dirty="0"/>
          </a:p>
        </p:txBody>
      </p:sp>
      <p:pic>
        <p:nvPicPr>
          <p:cNvPr id="3076" name="Picture 4" descr="Admin, person, user, man Icon in Free Large Boss">
            <a:extLst>
              <a:ext uri="{FF2B5EF4-FFF2-40B4-BE49-F238E27FC236}">
                <a16:creationId xmlns:a16="http://schemas.microsoft.com/office/drawing/2014/main" id="{3462C837-6D80-62B2-BF0D-18AE9563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4040983"/>
            <a:ext cx="2225674" cy="222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dicated Server PNG Image - PurePNG | Free transparent CC0 PNG Image ...">
            <a:extLst>
              <a:ext uri="{FF2B5EF4-FFF2-40B4-BE49-F238E27FC236}">
                <a16:creationId xmlns:a16="http://schemas.microsoft.com/office/drawing/2014/main" id="{CC5A9BE5-1B4E-CD00-EE40-816E828B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459" y="4040983"/>
            <a:ext cx="1757082" cy="23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: Et pourquoi pas un CFW &quot; N BELL' ULTIMATE ALIEN DELUXE &quot; pour ...">
            <a:extLst>
              <a:ext uri="{FF2B5EF4-FFF2-40B4-BE49-F238E27FC236}">
                <a16:creationId xmlns:a16="http://schemas.microsoft.com/office/drawing/2014/main" id="{598749C7-B018-F4DA-71BC-DBBC27FD4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55" y="3513279"/>
            <a:ext cx="3281082" cy="328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ferentes tux | Linux, Dibujos anime manga, Mascotas">
            <a:extLst>
              <a:ext uri="{FF2B5EF4-FFF2-40B4-BE49-F238E27FC236}">
                <a16:creationId xmlns:a16="http://schemas.microsoft.com/office/drawing/2014/main" id="{42499513-08EA-9915-310F-E388408B3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422" y="404098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326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05D58C-2D0A-3206-36B5-D950BA58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 Desktop – 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1622C-3B7A-826C-6B3E-1D252122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9035" cy="4351338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rgbClr val="00B050"/>
                </a:solidFill>
              </a:rPr>
              <a:t>+</a:t>
            </a:r>
            <a:r>
              <a:rPr lang="de-DE" dirty="0"/>
              <a:t> Unendlich freie Anpassungsmöglichkeiten!</a:t>
            </a:r>
          </a:p>
          <a:p>
            <a:r>
              <a:rPr lang="de-DE" dirty="0">
                <a:solidFill>
                  <a:srgbClr val="00B050"/>
                </a:solidFill>
              </a:rPr>
              <a:t>+</a:t>
            </a:r>
            <a:r>
              <a:rPr lang="de-DE" dirty="0"/>
              <a:t> Programme durch Distribution Paket-Manager installierbar</a:t>
            </a:r>
            <a:br>
              <a:rPr lang="de-DE" dirty="0"/>
            </a:br>
            <a:r>
              <a:rPr lang="de-DE" dirty="0"/>
              <a:t>BEDEUTET: Programme werden von System OFFIZIEL angeboten.</a:t>
            </a:r>
          </a:p>
          <a:p>
            <a:r>
              <a:rPr lang="de-DE" dirty="0">
                <a:solidFill>
                  <a:srgbClr val="00B050"/>
                </a:solidFill>
              </a:rPr>
              <a:t>+</a:t>
            </a:r>
            <a:r>
              <a:rPr lang="de-DE" dirty="0"/>
              <a:t> </a:t>
            </a:r>
            <a:r>
              <a:rPr lang="de-DE" dirty="0" err="1">
                <a:solidFill>
                  <a:srgbClr val="FF0000"/>
                </a:solidFill>
              </a:rPr>
              <a:t>Opensource</a:t>
            </a:r>
            <a:r>
              <a:rPr lang="de-DE" dirty="0">
                <a:solidFill>
                  <a:srgbClr val="FF0000"/>
                </a:solidFill>
              </a:rPr>
              <a:t> und Kostenlos</a:t>
            </a:r>
            <a:r>
              <a:rPr lang="de-DE" dirty="0"/>
              <a:t>; Datenschutz und fast keine Kosten</a:t>
            </a:r>
          </a:p>
          <a:p>
            <a:r>
              <a:rPr lang="de-DE" dirty="0">
                <a:solidFill>
                  <a:srgbClr val="00B050"/>
                </a:solidFill>
              </a:rPr>
              <a:t>+ </a:t>
            </a:r>
            <a:r>
              <a:rPr lang="de-DE" dirty="0"/>
              <a:t>Verschiedene Benutzeroberflächen!</a:t>
            </a:r>
            <a:br>
              <a:rPr lang="de-DE" dirty="0"/>
            </a:br>
            <a:r>
              <a:rPr lang="de-DE" dirty="0"/>
              <a:t>Können jederzeit verändert und getauscht werden.</a:t>
            </a:r>
          </a:p>
          <a:p>
            <a:r>
              <a:rPr lang="de-DE" dirty="0">
                <a:solidFill>
                  <a:srgbClr val="00B050"/>
                </a:solidFill>
              </a:rPr>
              <a:t>+</a:t>
            </a:r>
            <a:r>
              <a:rPr lang="de-DE" dirty="0"/>
              <a:t> Große Community und Foren. Dokumentationen</a:t>
            </a:r>
          </a:p>
          <a:p>
            <a:r>
              <a:rPr lang="de-DE" dirty="0">
                <a:solidFill>
                  <a:srgbClr val="00B050"/>
                </a:solidFill>
              </a:rPr>
              <a:t>+</a:t>
            </a:r>
            <a:r>
              <a:rPr lang="de-DE" dirty="0"/>
              <a:t> Sehr optimiert und </a:t>
            </a:r>
            <a:r>
              <a:rPr lang="de-DE" dirty="0" err="1"/>
              <a:t>Ressourcesparend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2C0544-CF8E-0480-7C98-CB1381FE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FD2536-8AB3-8391-70FF-386ED8F1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0" y="7829713"/>
            <a:ext cx="2408368" cy="213169"/>
          </a:xfrm>
        </p:spPr>
        <p:txBody>
          <a:bodyPr/>
          <a:lstStyle/>
          <a:p>
            <a:r>
              <a:rPr lang="de-DE" dirty="0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233A86-1E83-B2F3-E17D-C3B1129D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4</a:t>
            </a:fld>
            <a:endParaRPr lang="de-DE" dirty="0"/>
          </a:p>
        </p:txBody>
      </p:sp>
      <p:pic>
        <p:nvPicPr>
          <p:cNvPr id="4100" name="Picture 4" descr="De Un Ordenador Png | Hot Sex Picture">
            <a:extLst>
              <a:ext uri="{FF2B5EF4-FFF2-40B4-BE49-F238E27FC236}">
                <a16:creationId xmlns:a16="http://schemas.microsoft.com/office/drawing/2014/main" id="{7DB28722-D532-BCE8-BB57-1C34F509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2" y="1881416"/>
            <a:ext cx="4025152" cy="30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UX">
            <a:extLst>
              <a:ext uri="{FF2B5EF4-FFF2-40B4-BE49-F238E27FC236}">
                <a16:creationId xmlns:a16="http://schemas.microsoft.com/office/drawing/2014/main" id="{C4135173-BB88-C301-E210-E80251148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46" y="3113410"/>
            <a:ext cx="2608728" cy="260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2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A1849-0026-1540-FCCD-C401EFE0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Verschiedene Benutzeroberflächen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837934-1C1A-9C60-F2DA-DC1C4827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4E2E8-AC14-BB96-DB83-16566F99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64EA5F-E813-C02E-1AFA-DE13756D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5</a:t>
            </a:fld>
            <a:endParaRPr lang="de-DE"/>
          </a:p>
        </p:txBody>
      </p:sp>
      <p:pic>
        <p:nvPicPr>
          <p:cNvPr id="2052" name="Picture 4" descr="Make your Gnome Shell Transparent and Better with Mist Theme [PPA ...">
            <a:extLst>
              <a:ext uri="{FF2B5EF4-FFF2-40B4-BE49-F238E27FC236}">
                <a16:creationId xmlns:a16="http://schemas.microsoft.com/office/drawing/2014/main" id="{C012FDF2-D262-A56A-E84D-6E105CBA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2" y="1303966"/>
            <a:ext cx="3344410" cy="188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DE89913-D0D0-8A0C-027A-9D1199E69508}"/>
              </a:ext>
            </a:extLst>
          </p:cNvPr>
          <p:cNvSpPr txBox="1"/>
          <p:nvPr/>
        </p:nvSpPr>
        <p:spPr>
          <a:xfrm>
            <a:off x="1556625" y="3282058"/>
            <a:ext cx="333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GNOME (</a:t>
            </a:r>
            <a:r>
              <a:rPr lang="de-DE" sz="2400" dirty="0" err="1"/>
              <a:t>macOS</a:t>
            </a:r>
            <a:r>
              <a:rPr lang="de-DE" sz="2400" dirty="0"/>
              <a:t> ähnlich)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40E50CA-9056-B979-48A2-C2189084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3093" y="1291905"/>
            <a:ext cx="3650142" cy="205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B0BE1E2-113B-2B3E-9CB7-EC10514FE04D}"/>
              </a:ext>
            </a:extLst>
          </p:cNvPr>
          <p:cNvSpPr txBox="1"/>
          <p:nvPr/>
        </p:nvSpPr>
        <p:spPr>
          <a:xfrm>
            <a:off x="7058406" y="3512891"/>
            <a:ext cx="333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KDE (Windows-ähnlich)</a:t>
            </a:r>
          </a:p>
        </p:txBody>
      </p:sp>
      <p:pic>
        <p:nvPicPr>
          <p:cNvPr id="2054" name="Picture 6" descr="i3 ist möglicherweise die beste Option für einen Computer mit geringen  Ressourcen | Linux-Süchtige">
            <a:extLst>
              <a:ext uri="{FF2B5EF4-FFF2-40B4-BE49-F238E27FC236}">
                <a16:creationId xmlns:a16="http://schemas.microsoft.com/office/drawing/2014/main" id="{49FA8B53-FD07-0E6A-D76C-45DE171A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810" y="3763172"/>
            <a:ext cx="3926976" cy="220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305048-EBD5-6E9F-DA2F-DDD5C9E9B266}"/>
              </a:ext>
            </a:extLst>
          </p:cNvPr>
          <p:cNvSpPr txBox="1"/>
          <p:nvPr/>
        </p:nvSpPr>
        <p:spPr>
          <a:xfrm>
            <a:off x="692560" y="5894685"/>
            <a:ext cx="540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I3 (minimal, nur mit Tastatur steuerbar)</a:t>
            </a:r>
          </a:p>
        </p:txBody>
      </p:sp>
      <p:pic>
        <p:nvPicPr>
          <p:cNvPr id="2056" name="Picture 8" descr="Informatika Teknik: Tutorial Instalasi Ubuntu Server 14.04">
            <a:extLst>
              <a:ext uri="{FF2B5EF4-FFF2-40B4-BE49-F238E27FC236}">
                <a16:creationId xmlns:a16="http://schemas.microsoft.com/office/drawing/2014/main" id="{5C1B0929-0D0B-4ECD-90E8-ADE71D9B8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3180" r="3733" b="8623"/>
          <a:stretch/>
        </p:blipFill>
        <p:spPr bwMode="auto">
          <a:xfrm>
            <a:off x="7312051" y="4005012"/>
            <a:ext cx="2971338" cy="185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D6BF570-4859-B4D6-9DCE-DC974952778C}"/>
              </a:ext>
            </a:extLst>
          </p:cNvPr>
          <p:cNvSpPr txBox="1"/>
          <p:nvPr/>
        </p:nvSpPr>
        <p:spPr>
          <a:xfrm>
            <a:off x="6096000" y="5875966"/>
            <a:ext cx="540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Terminal ohne Oberfläche (</a:t>
            </a:r>
            <a:r>
              <a:rPr lang="de-DE" sz="2400" dirty="0" err="1"/>
              <a:t>Resourcesparend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7462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D33EB-4FBF-6268-EFC5-FCA8C6E1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Riced</a:t>
            </a:r>
            <a:r>
              <a:rPr lang="de-DE" b="1" dirty="0"/>
              <a:t> Linux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EDD9F5-815A-AE3E-936A-4094544D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492"/>
            <a:ext cx="11015444" cy="143598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Ein </a:t>
            </a:r>
            <a:r>
              <a:rPr lang="de-DE" dirty="0" err="1"/>
              <a:t>Slangword</a:t>
            </a:r>
            <a:r>
              <a:rPr lang="de-DE" dirty="0"/>
              <a:t> für eine extrem angepasste </a:t>
            </a:r>
            <a:r>
              <a:rPr lang="de-DE" dirty="0" err="1"/>
              <a:t>Linuxoberfläche</a:t>
            </a:r>
            <a:r>
              <a:rPr lang="de-DE" dirty="0"/>
              <a:t>.</a:t>
            </a:r>
          </a:p>
          <a:p>
            <a:r>
              <a:rPr lang="de-DE" dirty="0"/>
              <a:t>Diese Screenshots zeigen Beispiele von unendliche </a:t>
            </a:r>
            <a:r>
              <a:rPr lang="de-DE" dirty="0" err="1"/>
              <a:t>Customizationmöglichkeiten</a:t>
            </a:r>
            <a:r>
              <a:rPr lang="de-DE" dirty="0"/>
              <a:t> mit Linux.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7BFD9B-D7C8-63C4-E686-B88A328E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C8458C-660F-96C4-4E38-7D7B055C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EB4C0C-2479-48B5-0ECA-0F31CD0B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6</a:t>
            </a:fld>
            <a:endParaRPr lang="de-DE"/>
          </a:p>
        </p:txBody>
      </p:sp>
      <p:pic>
        <p:nvPicPr>
          <p:cNvPr id="3080" name="Picture 8" descr="[bspwm] new kernel new rice : unixporn">
            <a:extLst>
              <a:ext uri="{FF2B5EF4-FFF2-40B4-BE49-F238E27FC236}">
                <a16:creationId xmlns:a16="http://schemas.microsoft.com/office/drawing/2014/main" id="{7BFFB6D2-DAF7-B085-085F-A8C84F7AA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6476"/>
            <a:ext cx="5930968" cy="333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💻 OneDark 테마 i3wm/Arch Linux Rice - wenyanet">
            <a:extLst>
              <a:ext uri="{FF2B5EF4-FFF2-40B4-BE49-F238E27FC236}">
                <a16:creationId xmlns:a16="http://schemas.microsoft.com/office/drawing/2014/main" id="{B00D032B-12A3-4509-D699-6208C9E6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74" y="2343785"/>
            <a:ext cx="6693226" cy="376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1880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05880-5A65-933F-6879-17583D1F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Linux unbeliebt als Desktop-OS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43FCC5-9118-0A17-AD82-83176F07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BE4EF-98E9-4DC9-17C0-59B624B6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89EDE3-E418-A8D9-B828-3922BF22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259AF0DA-DEE7-2C8A-7B0F-BF5B2AE4A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084531"/>
              </p:ext>
            </p:extLst>
          </p:nvPr>
        </p:nvGraphicFramePr>
        <p:xfrm>
          <a:off x="-2133600" y="2141537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122" name="Picture 2" descr="Vijamaro y Linux: abril 2012">
            <a:extLst>
              <a:ext uri="{FF2B5EF4-FFF2-40B4-BE49-F238E27FC236}">
                <a16:creationId xmlns:a16="http://schemas.microsoft.com/office/drawing/2014/main" id="{0E2B1954-5EFD-3520-02A5-90F3E848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854" y="2579161"/>
            <a:ext cx="3498692" cy="280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674DB92-7FA5-344F-60B8-80E20DCA8812}"/>
              </a:ext>
            </a:extLst>
          </p:cNvPr>
          <p:cNvSpPr txBox="1"/>
          <p:nvPr/>
        </p:nvSpPr>
        <p:spPr>
          <a:xfrm>
            <a:off x="5953125" y="2323173"/>
            <a:ext cx="73533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Windows		74,83%</a:t>
            </a:r>
          </a:p>
          <a:p>
            <a:r>
              <a:rPr lang="de-DE" dirty="0" err="1"/>
              <a:t>macOS</a:t>
            </a:r>
            <a:r>
              <a:rPr lang="de-DE" dirty="0"/>
              <a:t>		15,37%</a:t>
            </a:r>
          </a:p>
          <a:p>
            <a:r>
              <a:rPr lang="de-DE" b="1" dirty="0"/>
              <a:t>Linux	   	2,48%</a:t>
            </a:r>
          </a:p>
          <a:p>
            <a:r>
              <a:rPr lang="de-DE" dirty="0" err="1"/>
              <a:t>ChromeOS</a:t>
            </a:r>
            <a:r>
              <a:rPr lang="de-DE" dirty="0"/>
              <a:t> 	2,38%</a:t>
            </a:r>
            <a:br>
              <a:rPr lang="de-DE" dirty="0"/>
            </a:br>
            <a:r>
              <a:rPr lang="de-DE" dirty="0"/>
              <a:t>FreeBSD		0,01%</a:t>
            </a:r>
          </a:p>
        </p:txBody>
      </p:sp>
    </p:spTree>
    <p:extLst>
      <p:ext uri="{BB962C8B-B14F-4D97-AF65-F5344CB8AC3E}">
        <p14:creationId xmlns:p14="http://schemas.microsoft.com/office/powerpoint/2010/main" val="3222719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1B5E0-6E77-CA84-006F-87DD27090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Linux </a:t>
            </a:r>
            <a:r>
              <a:rPr lang="de-DE" dirty="0" err="1"/>
              <a:t>vs</a:t>
            </a:r>
            <a:r>
              <a:rPr lang="de-DE" dirty="0"/>
              <a:t> Microsoft Windows 11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4CAF9C-4664-A7B7-688B-7724F8A0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2B1DE5-7086-37EC-FA0F-D4035198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44E74D-A04B-B9A8-9938-090AB8DA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8</a:t>
            </a:fld>
            <a:endParaRPr lang="de-DE" dirty="0"/>
          </a:p>
        </p:txBody>
      </p:sp>
      <p:pic>
        <p:nvPicPr>
          <p:cNvPr id="6150" name="Picture 6" descr="Logo Windows 11 - Logos PNG">
            <a:extLst>
              <a:ext uri="{FF2B5EF4-FFF2-40B4-BE49-F238E27FC236}">
                <a16:creationId xmlns:a16="http://schemas.microsoft.com/office/drawing/2014/main" id="{78B652B1-F7CD-0B3D-09E9-D3D4F8067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45" y="5167851"/>
            <a:ext cx="1325024" cy="1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Linux: come formattare una Pendrive USB da terminale - ChimeraRevo">
            <a:extLst>
              <a:ext uri="{FF2B5EF4-FFF2-40B4-BE49-F238E27FC236}">
                <a16:creationId xmlns:a16="http://schemas.microsoft.com/office/drawing/2014/main" id="{7630387E-97C2-286F-3F91-53CBCCFB1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07" y="4328719"/>
            <a:ext cx="1858294" cy="185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B4B3EE3-A723-EFE0-6312-6A966141D03D}"/>
              </a:ext>
            </a:extLst>
          </p:cNvPr>
          <p:cNvSpPr txBox="1"/>
          <p:nvPr/>
        </p:nvSpPr>
        <p:spPr>
          <a:xfrm>
            <a:off x="0" y="1345863"/>
            <a:ext cx="3467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b="1" dirty="0"/>
              <a:t>Kostenlos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dirty="0"/>
              <a:t>Unendlich Anpassbar (</a:t>
            </a:r>
            <a:r>
              <a:rPr lang="de-DE" b="1" dirty="0"/>
              <a:t>Do-It-Yourself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b="1" dirty="0" err="1"/>
              <a:t>Opensource</a:t>
            </a:r>
            <a:r>
              <a:rPr lang="de-DE" b="1" dirty="0"/>
              <a:t> und Frei (Libre)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dirty="0"/>
              <a:t>Dank simplen Design</a:t>
            </a:r>
            <a:br>
              <a:rPr lang="de-DE" dirty="0"/>
            </a:br>
            <a:r>
              <a:rPr lang="de-DE" b="1" dirty="0"/>
              <a:t>alles</a:t>
            </a:r>
            <a:r>
              <a:rPr lang="de-DE" dirty="0"/>
              <a:t> über Terminal</a:t>
            </a:r>
            <a:br>
              <a:rPr lang="de-DE" dirty="0"/>
            </a:br>
            <a:r>
              <a:rPr lang="de-DE" dirty="0"/>
              <a:t>steuerbar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b="1" dirty="0"/>
              <a:t>Top Sicherheit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b="1" dirty="0"/>
              <a:t>Sehr </a:t>
            </a:r>
            <a:r>
              <a:rPr lang="de-DE" b="1" dirty="0" err="1"/>
              <a:t>resourcesparend</a:t>
            </a:r>
            <a:endParaRPr lang="de-DE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b="1" dirty="0"/>
              <a:t>Support für alte Programme</a:t>
            </a:r>
            <a:br>
              <a:rPr lang="de-DE" b="1" dirty="0"/>
            </a:br>
            <a:endParaRPr lang="de-DE" b="1" dirty="0"/>
          </a:p>
          <a:p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F356C9-F90F-0DC2-630B-57EFF2C83E93}"/>
              </a:ext>
            </a:extLst>
          </p:cNvPr>
          <p:cNvSpPr txBox="1"/>
          <p:nvPr/>
        </p:nvSpPr>
        <p:spPr>
          <a:xfrm>
            <a:off x="3033176" y="1311950"/>
            <a:ext cx="3467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Terminal Shell und Bash intimidierend für </a:t>
            </a:r>
            <a:r>
              <a:rPr lang="de-DE" dirty="0" err="1"/>
              <a:t>Neubeginner</a:t>
            </a:r>
            <a:endParaRPr lang="de-DE" dirty="0"/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b="1" dirty="0"/>
              <a:t>Teilweise bis keine Unterstützung für Windows Software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Fehlende oder Müll Treiber, weil </a:t>
            </a:r>
            <a:r>
              <a:rPr lang="de-DE" b="1" dirty="0"/>
              <a:t>Supplier nicht gerne für Linux entwickeln</a:t>
            </a:r>
            <a:br>
              <a:rPr lang="de-DE" b="1" dirty="0"/>
            </a:br>
            <a:r>
              <a:rPr lang="de-DE" b="1" dirty="0"/>
              <a:t>wie </a:t>
            </a:r>
            <a:r>
              <a:rPr lang="de-DE" b="1" dirty="0">
                <a:solidFill>
                  <a:srgbClr val="00B050"/>
                </a:solidFill>
              </a:rPr>
              <a:t>NVIDIA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b="1" dirty="0"/>
              <a:t>Administration</a:t>
            </a:r>
            <a:r>
              <a:rPr lang="de-DE" dirty="0"/>
              <a:t> </a:t>
            </a:r>
            <a:r>
              <a:rPr lang="de-DE" b="1" dirty="0"/>
              <a:t>Albtraum </a:t>
            </a:r>
            <a:r>
              <a:rPr lang="de-DE" dirty="0"/>
              <a:t>für </a:t>
            </a:r>
            <a:r>
              <a:rPr lang="de-DE" dirty="0" err="1"/>
              <a:t>Neubeginner</a:t>
            </a:r>
            <a:endParaRPr lang="de-DE" dirty="0"/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Hinterfragt </a:t>
            </a:r>
            <a:br>
              <a:rPr lang="de-DE" dirty="0"/>
            </a:br>
            <a:r>
              <a:rPr lang="de-DE" b="1" dirty="0"/>
              <a:t>Troubleshooting und Administrationsfähigkeiten </a:t>
            </a:r>
            <a:r>
              <a:rPr lang="de-DE" dirty="0"/>
              <a:t>bei Systemprobleme</a:t>
            </a:r>
            <a:br>
              <a:rPr lang="de-DE" dirty="0"/>
            </a:br>
            <a:br>
              <a:rPr lang="de-DE" b="1" dirty="0"/>
            </a:br>
            <a:endParaRPr lang="de-DE" b="1" dirty="0"/>
          </a:p>
          <a:p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E585E1-2511-9EFD-120E-C45F68E9958A}"/>
              </a:ext>
            </a:extLst>
          </p:cNvPr>
          <p:cNvSpPr txBox="1"/>
          <p:nvPr/>
        </p:nvSpPr>
        <p:spPr>
          <a:xfrm>
            <a:off x="6586539" y="1312774"/>
            <a:ext cx="27384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dirty="0"/>
              <a:t>De-Facto System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dirty="0"/>
              <a:t>Benutzerfreundlich</a:t>
            </a:r>
            <a:br>
              <a:rPr lang="de-DE" dirty="0"/>
            </a:br>
            <a:r>
              <a:rPr lang="de-DE" dirty="0"/>
              <a:t>für unbegabte Benutzer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dirty="0"/>
              <a:t>Beliebte Dienste und </a:t>
            </a:r>
            <a:br>
              <a:rPr lang="de-DE" dirty="0"/>
            </a:br>
            <a:r>
              <a:rPr lang="de-DE" dirty="0"/>
              <a:t>Softwarepakete</a:t>
            </a:r>
            <a:br>
              <a:rPr lang="de-DE" dirty="0"/>
            </a:br>
            <a:r>
              <a:rPr lang="de-DE" dirty="0"/>
              <a:t>Wie </a:t>
            </a:r>
            <a:r>
              <a:rPr lang="de-DE" b="1" dirty="0"/>
              <a:t>Office</a:t>
            </a:r>
            <a:r>
              <a:rPr lang="de-DE" dirty="0"/>
              <a:t>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dirty="0"/>
              <a:t>Techniker können mit GUI arbeiten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b="1" dirty="0"/>
              <a:t>Gleichzeitig Linux</a:t>
            </a:r>
            <a:br>
              <a:rPr lang="de-DE" b="1" dirty="0"/>
            </a:br>
            <a:r>
              <a:rPr lang="de-DE" b="1" dirty="0"/>
              <a:t>und Windows möglich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de-DE" dirty="0"/>
              <a:t>DirectX ermöglicht </a:t>
            </a:r>
            <a:br>
              <a:rPr lang="de-DE" dirty="0"/>
            </a:br>
            <a:r>
              <a:rPr lang="de-DE" dirty="0"/>
              <a:t>komplexe 2D/3D Anwendungen und Spiele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de-DE" sz="2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CBE7F22-6178-0B84-CE8A-ED52D209440F}"/>
              </a:ext>
            </a:extLst>
          </p:cNvPr>
          <p:cNvSpPr txBox="1"/>
          <p:nvPr/>
        </p:nvSpPr>
        <p:spPr>
          <a:xfrm>
            <a:off x="9239250" y="1297909"/>
            <a:ext cx="29527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Proprietär (</a:t>
            </a:r>
            <a:r>
              <a:rPr lang="de-DE" b="1" dirty="0"/>
              <a:t>KEIN SOURCECODE</a:t>
            </a:r>
            <a:r>
              <a:rPr lang="de-DE" dirty="0"/>
              <a:t>)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Dank der GUI komplizierte Vorgänge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Wird von Datenschutzverbrecher</a:t>
            </a:r>
            <a:br>
              <a:rPr lang="de-DE" dirty="0"/>
            </a:br>
            <a:r>
              <a:rPr lang="de-DE" dirty="0"/>
              <a:t>entwickelt (Spyware und Backdoor)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b="1" dirty="0"/>
              <a:t>Sehr viele technische Probleme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b="1" dirty="0"/>
              <a:t>Alte Programme für Windows 7, XP und älter nicht unterstützt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b="1" dirty="0"/>
              <a:t>Features entfernt oder verschlechtert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Sicherheitsproblemen und Exploits sind in den Händen von Microsoft.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b="1" dirty="0"/>
              <a:t>KOSTEN €€€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endParaRPr lang="de-DE" dirty="0"/>
          </a:p>
          <a:p>
            <a:pPr marL="342900" indent="-342900">
              <a:buFont typeface="Symbol" panose="05050102010706020507" pitchFamily="18" charset="2"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1166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C528E-8307-61AD-9A63-BD735E7C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34A6FD-2A07-DF15-D917-B89C1875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2970-725B-44A0-AC51-38AA93897221}" type="datetime1">
              <a:rPr lang="de-DE" smtClean="0"/>
              <a:t>20.06.2023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95207-3708-8BF1-F742-A75606FEA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Malik Islamov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934010-CD79-974A-64B0-7EA99871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2782-2D96-4D14-A089-106D2AD8C735}" type="slidenum">
              <a:rPr lang="de-DE" smtClean="0"/>
              <a:t>9</a:t>
            </a:fld>
            <a:endParaRPr lang="de-DE"/>
          </a:p>
        </p:txBody>
      </p:sp>
      <p:pic>
        <p:nvPicPr>
          <p:cNvPr id="4098" name="Picture 2" descr="RASPBERRY PI A+: Raspberry Pi A+, 512MB, USB, HDMI, 40pin GPIO bei ...">
            <a:extLst>
              <a:ext uri="{FF2B5EF4-FFF2-40B4-BE49-F238E27FC236}">
                <a16:creationId xmlns:a16="http://schemas.microsoft.com/office/drawing/2014/main" id="{06876CF8-A194-807F-CBA6-8E0469FAB2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11" y="2597716"/>
            <a:ext cx="3679970" cy="223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Clipart - Tux the Penguin">
            <a:extLst>
              <a:ext uri="{FF2B5EF4-FFF2-40B4-BE49-F238E27FC236}">
                <a16:creationId xmlns:a16="http://schemas.microsoft.com/office/drawing/2014/main" id="{C629D502-96DE-5CC0-37BC-AD8AB74ED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892" y="3376046"/>
            <a:ext cx="1141028" cy="145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Debian Logo - PNG e Vetor - Download de Logo">
            <a:extLst>
              <a:ext uri="{FF2B5EF4-FFF2-40B4-BE49-F238E27FC236}">
                <a16:creationId xmlns:a16="http://schemas.microsoft.com/office/drawing/2014/main" id="{E908398E-6119-3884-1933-CCAB472BB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446" y="3429000"/>
            <a:ext cx="701496" cy="92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wnload Free High-quality - World Wide Web Globe Icon Png Clipart ...">
            <a:extLst>
              <a:ext uri="{FF2B5EF4-FFF2-40B4-BE49-F238E27FC236}">
                <a16:creationId xmlns:a16="http://schemas.microsoft.com/office/drawing/2014/main" id="{ABDB1DE7-D287-5DA9-4F24-230DC497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673" y="1031003"/>
            <a:ext cx="950752" cy="103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mart Home - Elektro Osswald">
            <a:extLst>
              <a:ext uri="{FF2B5EF4-FFF2-40B4-BE49-F238E27FC236}">
                <a16:creationId xmlns:a16="http://schemas.microsoft.com/office/drawing/2014/main" id="{BACF73C2-53AA-1BAD-4F3F-D1C19A2D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91" y="1031003"/>
            <a:ext cx="1024676" cy="10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ector graphics of hard disk icon | Free SVG">
            <a:extLst>
              <a:ext uri="{FF2B5EF4-FFF2-40B4-BE49-F238E27FC236}">
                <a16:creationId xmlns:a16="http://schemas.microsoft.com/office/drawing/2014/main" id="{3394250E-445A-BD07-9D26-7905FC928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12165" r="18831" b="16202"/>
          <a:stretch/>
        </p:blipFill>
        <p:spPr bwMode="auto">
          <a:xfrm>
            <a:off x="9525094" y="1031003"/>
            <a:ext cx="1275826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ireless Router Svg Png Icon Free Download (#438294) - OnlineWebFonts.COM">
            <a:extLst>
              <a:ext uri="{FF2B5EF4-FFF2-40B4-BE49-F238E27FC236}">
                <a16:creationId xmlns:a16="http://schemas.microsoft.com/office/drawing/2014/main" id="{C349A24A-F296-3A57-F597-4499430A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08" y="1997991"/>
            <a:ext cx="908298" cy="9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obot face Icon | Noto Emoji Smileys Iconset | Google">
            <a:extLst>
              <a:ext uri="{FF2B5EF4-FFF2-40B4-BE49-F238E27FC236}">
                <a16:creationId xmlns:a16="http://schemas.microsoft.com/office/drawing/2014/main" id="{04090A17-1DCC-925F-4B9D-B143A375E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06" y="1877028"/>
            <a:ext cx="933974" cy="9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oding Svg Png Icon Free Download (#475871) - OnlineWebFonts.COM">
            <a:extLst>
              <a:ext uri="{FF2B5EF4-FFF2-40B4-BE49-F238E27FC236}">
                <a16:creationId xmlns:a16="http://schemas.microsoft.com/office/drawing/2014/main" id="{EA7A45EB-D96A-3102-DF46-3308C2E3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228" y="2011706"/>
            <a:ext cx="1013974" cy="8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File video Icon | Small &amp; Flat Iconset | paomedia">
            <a:extLst>
              <a:ext uri="{FF2B5EF4-FFF2-40B4-BE49-F238E27FC236}">
                <a16:creationId xmlns:a16="http://schemas.microsoft.com/office/drawing/2014/main" id="{4299EF2D-B8DB-4396-DE88-31420999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068" y="988407"/>
            <a:ext cx="1180052" cy="118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Business, chip, digital, electronics, hardware, high tech, inside ...">
            <a:extLst>
              <a:ext uri="{FF2B5EF4-FFF2-40B4-BE49-F238E27FC236}">
                <a16:creationId xmlns:a16="http://schemas.microsoft.com/office/drawing/2014/main" id="{D8DE0DA9-E087-94B0-30A5-9DDA13B3A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642" y="2056544"/>
            <a:ext cx="1156174" cy="115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19FA0F2-890F-B186-042A-C5D84F2F1FE2}"/>
              </a:ext>
            </a:extLst>
          </p:cNvPr>
          <p:cNvSpPr txBox="1"/>
          <p:nvPr/>
        </p:nvSpPr>
        <p:spPr>
          <a:xfrm>
            <a:off x="838200" y="1345828"/>
            <a:ext cx="65699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Kleiner ARM-CPU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Dank ARM Unterstützung von Debian ist Zugang auf die freie unendliche Anzahl von Linux Software möglich geworden.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Man kann Webseiten, Smart Home, Cloudspeicher, Streaming Site, Router, Roboter, Coding und Elektronik hosten oder praktizieren.</a:t>
            </a:r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71640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574</Words>
  <Application>Microsoft Office PowerPoint</Application>
  <PresentationFormat>Breitbild</PresentationFormat>
  <Paragraphs>106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Gadugi</vt:lpstr>
      <vt:lpstr>Symbol</vt:lpstr>
      <vt:lpstr>Wingdings</vt:lpstr>
      <vt:lpstr>Office</vt:lpstr>
      <vt:lpstr>Linux Ein Server- und Desktopbetriebssystem</vt:lpstr>
      <vt:lpstr>Linux – Leicht erklärt!</vt:lpstr>
      <vt:lpstr>Linux Server – Warum es beliebt ist</vt:lpstr>
      <vt:lpstr>Linux Desktop – Vorteile</vt:lpstr>
      <vt:lpstr>Verschiedene Benutzeroberflächen</vt:lpstr>
      <vt:lpstr>Riced Linux</vt:lpstr>
      <vt:lpstr>Linux unbeliebt als Desktop-OS</vt:lpstr>
      <vt:lpstr>Linux vs Microsoft Windows 11</vt:lpstr>
      <vt:lpstr>Raspberry Pi</vt:lpstr>
      <vt:lpstr>Für wen ist Linux geeignet?</vt:lpstr>
      <vt:lpstr>Vielen Dank für die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Ein Server- und Desktopbetriebssystem</dc:title>
  <dc:creator>Islamov Malik</dc:creator>
  <cp:lastModifiedBy>Islamov Malik</cp:lastModifiedBy>
  <cp:revision>28</cp:revision>
  <dcterms:created xsi:type="dcterms:W3CDTF">2023-06-20T06:59:42Z</dcterms:created>
  <dcterms:modified xsi:type="dcterms:W3CDTF">2023-06-20T10:11:44Z</dcterms:modified>
</cp:coreProperties>
</file>